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sldIdLst>
    <p:sldId id="265" r:id="rId2"/>
    <p:sldId id="269" r:id="rId3"/>
    <p:sldId id="330" r:id="rId4"/>
    <p:sldId id="319" r:id="rId5"/>
    <p:sldId id="314" r:id="rId6"/>
    <p:sldId id="316" r:id="rId7"/>
    <p:sldId id="321" r:id="rId8"/>
    <p:sldId id="335" r:id="rId9"/>
    <p:sldId id="331" r:id="rId10"/>
    <p:sldId id="322" r:id="rId11"/>
    <p:sldId id="324" r:id="rId12"/>
    <p:sldId id="329" r:id="rId13"/>
    <p:sldId id="326" r:id="rId14"/>
    <p:sldId id="317" r:id="rId15"/>
    <p:sldId id="318" r:id="rId16"/>
    <p:sldId id="338" r:id="rId17"/>
    <p:sldId id="332" r:id="rId18"/>
    <p:sldId id="325" r:id="rId19"/>
    <p:sldId id="323" r:id="rId20"/>
    <p:sldId id="333" r:id="rId21"/>
    <p:sldId id="320" r:id="rId22"/>
    <p:sldId id="328" r:id="rId23"/>
    <p:sldId id="334" r:id="rId24"/>
    <p:sldId id="339" r:id="rId25"/>
    <p:sldId id="327" r:id="rId26"/>
    <p:sldId id="307" r:id="rId2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53" autoAdjust="0"/>
    <p:restoredTop sz="94660"/>
  </p:normalViewPr>
  <p:slideViewPr>
    <p:cSldViewPr snapToGrid="0">
      <p:cViewPr>
        <p:scale>
          <a:sx n="100" d="100"/>
          <a:sy n="100" d="100"/>
        </p:scale>
        <p:origin x="-1200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873042520901576E-2"/>
          <c:y val="2.7362956709893704E-2"/>
          <c:w val="0.67835816583182029"/>
          <c:h val="0.9108954449085731"/>
        </c:manualLayout>
      </c:layout>
      <c:lineChart>
        <c:grouping val="stacked"/>
        <c:varyColors val="0"/>
        <c:ser>
          <c:idx val="1"/>
          <c:order val="1"/>
          <c:tx>
            <c:strRef>
              <c:f>'net benefits'!$C$1</c:f>
              <c:strCache>
                <c:ptCount val="1"/>
                <c:pt idx="0">
                  <c:v>Benefits of the Single Market in Billion EUR</c:v>
                </c:pt>
              </c:strCache>
            </c:strRef>
          </c:tx>
          <c:cat>
            <c:strRef>
              <c:f>'net benefits'!$A$2:$A$29</c:f>
              <c:strCache>
                <c:ptCount val="28"/>
                <c:pt idx="0">
                  <c:v>PL</c:v>
                </c:pt>
                <c:pt idx="1">
                  <c:v>RO</c:v>
                </c:pt>
                <c:pt idx="2">
                  <c:v>EL</c:v>
                </c:pt>
                <c:pt idx="3">
                  <c:v>HU</c:v>
                </c:pt>
                <c:pt idx="4">
                  <c:v>CZ</c:v>
                </c:pt>
                <c:pt idx="5">
                  <c:v>ES</c:v>
                </c:pt>
                <c:pt idx="6">
                  <c:v>SK</c:v>
                </c:pt>
                <c:pt idx="7">
                  <c:v>BG</c:v>
                </c:pt>
                <c:pt idx="8">
                  <c:v>PT</c:v>
                </c:pt>
                <c:pt idx="9">
                  <c:v>LT</c:v>
                </c:pt>
                <c:pt idx="10">
                  <c:v>LV</c:v>
                </c:pt>
                <c:pt idx="11">
                  <c:v>SL</c:v>
                </c:pt>
                <c:pt idx="12">
                  <c:v>ET</c:v>
                </c:pt>
                <c:pt idx="13">
                  <c:v>CR</c:v>
                </c:pt>
                <c:pt idx="14">
                  <c:v>IE</c:v>
                </c:pt>
                <c:pt idx="15">
                  <c:v>MT</c:v>
                </c:pt>
                <c:pt idx="16">
                  <c:v>CY</c:v>
                </c:pt>
                <c:pt idx="17">
                  <c:v>LU</c:v>
                </c:pt>
                <c:pt idx="18">
                  <c:v>FI</c:v>
                </c:pt>
                <c:pt idx="19">
                  <c:v>DK</c:v>
                </c:pt>
                <c:pt idx="20">
                  <c:v>AT</c:v>
                </c:pt>
                <c:pt idx="21">
                  <c:v>BE</c:v>
                </c:pt>
                <c:pt idx="22">
                  <c:v>SV</c:v>
                </c:pt>
                <c:pt idx="23">
                  <c:v>NL</c:v>
                </c:pt>
                <c:pt idx="24">
                  <c:v>IT</c:v>
                </c:pt>
                <c:pt idx="25">
                  <c:v>FR</c:v>
                </c:pt>
                <c:pt idx="26">
                  <c:v>UK</c:v>
                </c:pt>
                <c:pt idx="27">
                  <c:v>DE</c:v>
                </c:pt>
              </c:strCache>
            </c:strRef>
          </c:cat>
          <c:val>
            <c:numRef>
              <c:f>'net benefits'!$C$2:$C$29</c:f>
              <c:numCache>
                <c:formatCode>General</c:formatCode>
                <c:ptCount val="28"/>
                <c:pt idx="0">
                  <c:v>24.17</c:v>
                </c:pt>
                <c:pt idx="1">
                  <c:v>6.67</c:v>
                </c:pt>
                <c:pt idx="2">
                  <c:v>4.17</c:v>
                </c:pt>
                <c:pt idx="3">
                  <c:v>11.67</c:v>
                </c:pt>
                <c:pt idx="4">
                  <c:v>15</c:v>
                </c:pt>
                <c:pt idx="5">
                  <c:v>26.67</c:v>
                </c:pt>
                <c:pt idx="6">
                  <c:v>6.67</c:v>
                </c:pt>
                <c:pt idx="7">
                  <c:v>2.5</c:v>
                </c:pt>
                <c:pt idx="8">
                  <c:v>6.67</c:v>
                </c:pt>
                <c:pt idx="9">
                  <c:v>1.67</c:v>
                </c:pt>
                <c:pt idx="10">
                  <c:v>0.83</c:v>
                </c:pt>
                <c:pt idx="11">
                  <c:v>3.33</c:v>
                </c:pt>
                <c:pt idx="12">
                  <c:v>1.25</c:v>
                </c:pt>
                <c:pt idx="13">
                  <c:v>1.67</c:v>
                </c:pt>
                <c:pt idx="14">
                  <c:v>18.329999999999998</c:v>
                </c:pt>
                <c:pt idx="15">
                  <c:v>0.83</c:v>
                </c:pt>
                <c:pt idx="16">
                  <c:v>0.41699999999999998</c:v>
                </c:pt>
                <c:pt idx="17">
                  <c:v>10</c:v>
                </c:pt>
                <c:pt idx="18">
                  <c:v>7.5</c:v>
                </c:pt>
                <c:pt idx="19">
                  <c:v>13.3</c:v>
                </c:pt>
                <c:pt idx="20">
                  <c:v>20.83</c:v>
                </c:pt>
                <c:pt idx="21">
                  <c:v>33.299999999999997</c:v>
                </c:pt>
                <c:pt idx="22">
                  <c:v>18.329999999999998</c:v>
                </c:pt>
                <c:pt idx="23">
                  <c:v>48.3</c:v>
                </c:pt>
                <c:pt idx="24">
                  <c:v>40.83</c:v>
                </c:pt>
                <c:pt idx="25">
                  <c:v>62.5</c:v>
                </c:pt>
                <c:pt idx="26">
                  <c:v>53.3</c:v>
                </c:pt>
                <c:pt idx="27">
                  <c:v>115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346880"/>
        <c:axId val="138348416"/>
      </c:lineChart>
      <c:scatterChart>
        <c:scatterStyle val="smoothMarker"/>
        <c:varyColors val="0"/>
        <c:ser>
          <c:idx val="0"/>
          <c:order val="0"/>
          <c:tx>
            <c:strRef>
              <c:f>'net benefits'!$B$1</c:f>
              <c:strCache>
                <c:ptCount val="1"/>
                <c:pt idx="0">
                  <c:v>Annual balance of contributions to the EU budget in billion EUR</c:v>
                </c:pt>
              </c:strCache>
            </c:strRef>
          </c:tx>
          <c:xVal>
            <c:strRef>
              <c:f>'net benefits'!$A$2:$A$29</c:f>
              <c:strCache>
                <c:ptCount val="28"/>
                <c:pt idx="0">
                  <c:v>PL</c:v>
                </c:pt>
                <c:pt idx="1">
                  <c:v>RO</c:v>
                </c:pt>
                <c:pt idx="2">
                  <c:v>EL</c:v>
                </c:pt>
                <c:pt idx="3">
                  <c:v>HU</c:v>
                </c:pt>
                <c:pt idx="4">
                  <c:v>CZ</c:v>
                </c:pt>
                <c:pt idx="5">
                  <c:v>ES</c:v>
                </c:pt>
                <c:pt idx="6">
                  <c:v>SK</c:v>
                </c:pt>
                <c:pt idx="7">
                  <c:v>BG</c:v>
                </c:pt>
                <c:pt idx="8">
                  <c:v>PT</c:v>
                </c:pt>
                <c:pt idx="9">
                  <c:v>LT</c:v>
                </c:pt>
                <c:pt idx="10">
                  <c:v>LV</c:v>
                </c:pt>
                <c:pt idx="11">
                  <c:v>SL</c:v>
                </c:pt>
                <c:pt idx="12">
                  <c:v>ET</c:v>
                </c:pt>
                <c:pt idx="13">
                  <c:v>CR</c:v>
                </c:pt>
                <c:pt idx="14">
                  <c:v>IE</c:v>
                </c:pt>
                <c:pt idx="15">
                  <c:v>MT</c:v>
                </c:pt>
                <c:pt idx="16">
                  <c:v>CY</c:v>
                </c:pt>
                <c:pt idx="17">
                  <c:v>LU</c:v>
                </c:pt>
                <c:pt idx="18">
                  <c:v>FI</c:v>
                </c:pt>
                <c:pt idx="19">
                  <c:v>DK</c:v>
                </c:pt>
                <c:pt idx="20">
                  <c:v>AT</c:v>
                </c:pt>
                <c:pt idx="21">
                  <c:v>BE</c:v>
                </c:pt>
                <c:pt idx="22">
                  <c:v>SV</c:v>
                </c:pt>
                <c:pt idx="23">
                  <c:v>NL</c:v>
                </c:pt>
                <c:pt idx="24">
                  <c:v>IT</c:v>
                </c:pt>
                <c:pt idx="25">
                  <c:v>FR</c:v>
                </c:pt>
                <c:pt idx="26">
                  <c:v>UK</c:v>
                </c:pt>
                <c:pt idx="27">
                  <c:v>DE</c:v>
                </c:pt>
              </c:strCache>
            </c:strRef>
          </c:xVal>
          <c:yVal>
            <c:numRef>
              <c:f>'net benefits'!$B$2:$B$29</c:f>
              <c:numCache>
                <c:formatCode>General</c:formatCode>
                <c:ptCount val="28"/>
                <c:pt idx="0">
                  <c:v>10.1</c:v>
                </c:pt>
                <c:pt idx="1">
                  <c:v>5.2</c:v>
                </c:pt>
                <c:pt idx="2">
                  <c:v>4.8</c:v>
                </c:pt>
                <c:pt idx="3">
                  <c:v>4.5999999999999996</c:v>
                </c:pt>
                <c:pt idx="4">
                  <c:v>4</c:v>
                </c:pt>
                <c:pt idx="5">
                  <c:v>2.4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1.1000000000000001</c:v>
                </c:pt>
                <c:pt idx="10">
                  <c:v>0.7</c:v>
                </c:pt>
                <c:pt idx="11">
                  <c:v>0.5</c:v>
                </c:pt>
                <c:pt idx="12">
                  <c:v>0.4</c:v>
                </c:pt>
                <c:pt idx="13">
                  <c:v>0.3</c:v>
                </c:pt>
                <c:pt idx="14">
                  <c:v>0.2</c:v>
                </c:pt>
                <c:pt idx="15">
                  <c:v>0.1</c:v>
                </c:pt>
                <c:pt idx="16">
                  <c:v>0.04</c:v>
                </c:pt>
                <c:pt idx="17">
                  <c:v>-4.0000000000000001E-3</c:v>
                </c:pt>
                <c:pt idx="18">
                  <c:v>-0.6</c:v>
                </c:pt>
                <c:pt idx="19">
                  <c:v>-0.8</c:v>
                </c:pt>
                <c:pt idx="20">
                  <c:v>-1</c:v>
                </c:pt>
                <c:pt idx="21">
                  <c:v>-1.4</c:v>
                </c:pt>
                <c:pt idx="22">
                  <c:v>-1.8</c:v>
                </c:pt>
                <c:pt idx="23">
                  <c:v>-2.8</c:v>
                </c:pt>
                <c:pt idx="24">
                  <c:v>-3.5</c:v>
                </c:pt>
                <c:pt idx="25">
                  <c:v>-7.4</c:v>
                </c:pt>
                <c:pt idx="26">
                  <c:v>-7.6</c:v>
                </c:pt>
                <c:pt idx="27">
                  <c:v>-13.6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368128"/>
        <c:axId val="138349952"/>
      </c:scatterChart>
      <c:catAx>
        <c:axId val="138346880"/>
        <c:scaling>
          <c:orientation val="minMax"/>
        </c:scaling>
        <c:delete val="0"/>
        <c:axPos val="b"/>
        <c:majorTickMark val="out"/>
        <c:minorTickMark val="none"/>
        <c:tickLblPos val="nextTo"/>
        <c:crossAx val="138348416"/>
        <c:crosses val="autoZero"/>
        <c:auto val="1"/>
        <c:lblAlgn val="ctr"/>
        <c:lblOffset val="100"/>
        <c:noMultiLvlLbl val="0"/>
      </c:catAx>
      <c:valAx>
        <c:axId val="138348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4">
                    <a:lumMod val="75000"/>
                  </a:schemeClr>
                </a:solidFill>
              </a:defRPr>
            </a:pPr>
            <a:endParaRPr lang="fr-FR"/>
          </a:p>
        </c:txPr>
        <c:crossAx val="138346880"/>
        <c:crosses val="autoZero"/>
        <c:crossBetween val="between"/>
      </c:valAx>
      <c:valAx>
        <c:axId val="1383499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70C0"/>
                </a:solidFill>
              </a:defRPr>
            </a:pPr>
            <a:endParaRPr lang="fr-FR"/>
          </a:p>
        </c:txPr>
        <c:crossAx val="138368128"/>
        <c:crosses val="max"/>
        <c:crossBetween val="midCat"/>
      </c:valAx>
      <c:valAx>
        <c:axId val="138368128"/>
        <c:scaling>
          <c:orientation val="minMax"/>
        </c:scaling>
        <c:delete val="1"/>
        <c:axPos val="b"/>
        <c:majorTickMark val="out"/>
        <c:minorTickMark val="none"/>
        <c:tickLblPos val="nextTo"/>
        <c:crossAx val="138349952"/>
        <c:crosses val="autoZero"/>
        <c:crossBetween val="midCat"/>
      </c:valAx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fr-FR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fr-FR"/>
          </a:p>
        </c:txPr>
      </c:legendEntry>
      <c:layout>
        <c:manualLayout>
          <c:xMode val="edge"/>
          <c:yMode val="edge"/>
          <c:x val="0.77300977885074951"/>
          <c:y val="0.19682120398565744"/>
          <c:w val="0.22436620103831173"/>
          <c:h val="0.65037216149160093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0.0471</cdr:x>
      <cdr:y>0.48159</cdr:y>
    </cdr:from>
    <cdr:to>
      <cdr:x>0.73069</cdr:x>
      <cdr:y>0.48298</cdr:y>
    </cdr:to>
    <cdr:cxnSp macro="">
      <cdr:nvCxnSpPr>
        <cdr:cNvPr id="2" name="Straight Connector 1"/>
        <cdr:cNvCxnSpPr/>
      </cdr:nvCxnSpPr>
      <cdr:spPr>
        <a:xfrm xmlns:a="http://schemas.openxmlformats.org/drawingml/2006/main">
          <a:off x="495300" y="2305050"/>
          <a:ext cx="7188304" cy="664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1A156-3052-4515-AFE8-3EB1EB42EDEB}" type="datetimeFigureOut">
              <a:rPr lang="fr-BE" smtClean="0"/>
              <a:t>22/03/2018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A9D3D-97ED-4DF4-878E-F91A98771BD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3535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4286B-9CBF-4F17-BE54-4923DE63BB26}" type="slidenum">
              <a:rPr lang="fr-BE" smtClean="0">
                <a:solidFill>
                  <a:prstClr val="black"/>
                </a:solidFill>
              </a:rPr>
              <a:pPr/>
              <a:t>1</a:t>
            </a:fld>
            <a:endParaRPr lang="fr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44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70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95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71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16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86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19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8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9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768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9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98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27/06/2017</a:t>
            </a: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1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2.doc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ruegel.org/wp-content/uploads/2018/03/PB-2018_01_correction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europarl.europa.eu/sides/getDoc.do?pubRef=-//EP//NONSGML+TA+P8-TA-2018-0075+0+DOC+PDF+V0//EN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Thomas.Wobben@CoR.Europa.E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898634" y="3361030"/>
            <a:ext cx="10363200" cy="2387600"/>
          </a:xfrm>
        </p:spPr>
        <p:txBody>
          <a:bodyPr>
            <a:normAutofit fontScale="90000"/>
          </a:bodyPr>
          <a:lstStyle/>
          <a:p>
            <a:r>
              <a:rPr lang="fr-B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fr-BE" sz="3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State </a:t>
            </a:r>
            <a:r>
              <a:rPr lang="de-DE" sz="40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of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play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of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40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debate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on </a:t>
            </a:r>
            <a:r>
              <a:rPr lang="de-DE" sz="40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4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Multi-Annual </a:t>
            </a:r>
            <a: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Financial Framework</a:t>
            </a:r>
            <a:br>
              <a:rPr lang="de-D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fr-B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fr-BE" sz="40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Presentation for the ALDE Group meeting</a:t>
            </a:r>
            <a:r>
              <a:rPr lang="fr-BE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fr-BE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fr-BE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22.03.2018</a:t>
            </a:r>
            <a:br>
              <a:rPr lang="fr-BE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de-DE" sz="22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Thomas Wobben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7315201" y="5238591"/>
            <a:ext cx="4721379" cy="6417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7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fr-FR" sz="27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</a:br>
            <a:endParaRPr lang="fr-FR" sz="2700" b="1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9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053"/>
          </a:xfrm>
        </p:spPr>
        <p:txBody>
          <a:bodyPr>
            <a:normAutofit/>
          </a:bodyPr>
          <a:lstStyle/>
          <a:p>
            <a:pPr algn="ctr"/>
            <a:r>
              <a:rPr lang="en-GB" sz="2800" b="1" i="1" dirty="0"/>
              <a:t>State of  play – Timetable within the Commission</a:t>
            </a:r>
            <a:endParaRPr lang="fr-BE" sz="2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1241"/>
            <a:ext cx="10515600" cy="5242035"/>
          </a:xfrm>
        </p:spPr>
        <p:txBody>
          <a:bodyPr>
            <a:normAutofit fontScale="92500" lnSpcReduction="20000"/>
          </a:bodyPr>
          <a:lstStyle/>
          <a:p>
            <a:pPr hangingPunct="0"/>
            <a:r>
              <a:rPr lang="en-GB" dirty="0"/>
              <a:t>14.02. Communication on the future MFF </a:t>
            </a:r>
            <a:r>
              <a:rPr lang="en-GB" dirty="0" smtClean="0"/>
              <a:t>and </a:t>
            </a:r>
            <a:r>
              <a:rPr lang="en-GB" dirty="0"/>
              <a:t>the Leaders debate</a:t>
            </a:r>
          </a:p>
          <a:p>
            <a:pPr hangingPunct="0"/>
            <a:endParaRPr lang="en-GB" dirty="0"/>
          </a:p>
          <a:p>
            <a:pPr hangingPunct="0"/>
            <a:r>
              <a:rPr lang="en-GB" dirty="0" smtClean="0"/>
              <a:t>02.05</a:t>
            </a:r>
            <a:r>
              <a:rPr lang="en-GB" dirty="0"/>
              <a:t>. Adoption of the </a:t>
            </a:r>
            <a:r>
              <a:rPr lang="en-GB" b="1" dirty="0"/>
              <a:t>Commission proposal for the next MFF</a:t>
            </a:r>
          </a:p>
          <a:p>
            <a:pPr hangingPunct="0"/>
            <a:endParaRPr lang="en-GB" dirty="0"/>
          </a:p>
          <a:p>
            <a:pPr hangingPunct="0"/>
            <a:r>
              <a:rPr lang="en-GB" dirty="0"/>
              <a:t>29.05. Adoption of the </a:t>
            </a:r>
            <a:r>
              <a:rPr lang="en-GB" b="1" dirty="0"/>
              <a:t>draft legal actions for all EU programmes </a:t>
            </a:r>
            <a:r>
              <a:rPr lang="en-GB" dirty="0"/>
              <a:t>(big bang!)</a:t>
            </a:r>
          </a:p>
          <a:p>
            <a:pPr hangingPunct="0"/>
            <a:endParaRPr lang="fr-BE" dirty="0"/>
          </a:p>
          <a:p>
            <a:pPr lvl="2"/>
            <a:r>
              <a:rPr lang="en-GB" b="1" dirty="0"/>
              <a:t>2</a:t>
            </a:r>
            <a:r>
              <a:rPr lang="en-GB" b="1" baseline="30000" dirty="0"/>
              <a:t>nd</a:t>
            </a:r>
            <a:r>
              <a:rPr lang="en-GB" b="1" dirty="0"/>
              <a:t>/3</a:t>
            </a:r>
            <a:r>
              <a:rPr lang="en-GB" b="1" baseline="30000" dirty="0"/>
              <a:t>rd</a:t>
            </a:r>
            <a:r>
              <a:rPr lang="en-GB" b="1" dirty="0"/>
              <a:t> week of April </a:t>
            </a:r>
            <a:r>
              <a:rPr lang="en-GB" dirty="0"/>
              <a:t>Commissioner Oettinger will organise </a:t>
            </a:r>
            <a:r>
              <a:rPr lang="en-GB" dirty="0" smtClean="0"/>
              <a:t>the </a:t>
            </a:r>
            <a:r>
              <a:rPr lang="en-GB" b="1" dirty="0"/>
              <a:t>hearings with Commissioners </a:t>
            </a:r>
            <a:r>
              <a:rPr lang="en-GB" dirty="0"/>
              <a:t>and their Directors-General to discuss the key parameters and figures for the programmes in the next Multiannual Financial Framework.</a:t>
            </a:r>
          </a:p>
          <a:p>
            <a:pPr lvl="2"/>
            <a:endParaRPr lang="en-GB" dirty="0"/>
          </a:p>
          <a:p>
            <a:pPr lvl="2"/>
            <a:r>
              <a:rPr lang="en-GB" dirty="0"/>
              <a:t>Secretariat-General and the Directorate-General for Budget will </a:t>
            </a:r>
            <a:r>
              <a:rPr lang="en-GB" b="1" dirty="0"/>
              <a:t>prepare draft policy fiches</a:t>
            </a:r>
            <a:r>
              <a:rPr lang="en-GB" dirty="0"/>
              <a:t> describing for each major programme its European added value, objectives, delivery modes and simplification efforts, as well as complementarities with other programmes and financing provided at national or regional level. </a:t>
            </a:r>
          </a:p>
          <a:p>
            <a:pPr lvl="2"/>
            <a:endParaRPr lang="fr-BE" dirty="0"/>
          </a:p>
          <a:p>
            <a:pPr lvl="2"/>
            <a:r>
              <a:rPr lang="en-GB" b="1" dirty="0"/>
              <a:t>Additional preparatory meetings</a:t>
            </a:r>
            <a:r>
              <a:rPr lang="en-GB" dirty="0"/>
              <a:t> will be organised if needed before the hearings</a:t>
            </a: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7D0A34E-5FAD-490C-8A65-1F8CD5C5C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8820" y="388775"/>
            <a:ext cx="10515600" cy="691164"/>
          </a:xfrm>
        </p:spPr>
        <p:txBody>
          <a:bodyPr>
            <a:normAutofit/>
          </a:bodyPr>
          <a:lstStyle/>
          <a:p>
            <a:pPr algn="ctr"/>
            <a:r>
              <a:rPr lang="en-GB" sz="2800" b="1" i="1" dirty="0"/>
              <a:t>Proposal of the European Commission 14.02.2018</a:t>
            </a:r>
            <a:endParaRPr lang="fr-BE" sz="2800" b="1" i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66" y="383080"/>
            <a:ext cx="1595793" cy="22383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813784"/>
              </p:ext>
            </p:extLst>
          </p:nvPr>
        </p:nvGraphicFramePr>
        <p:xfrm>
          <a:off x="5431221" y="1513928"/>
          <a:ext cx="6322737" cy="36808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Document" r:id="rId4" imgW="5861210" imgH="3264278" progId="Word.Document.12">
                  <p:embed/>
                </p:oleObj>
              </mc:Choice>
              <mc:Fallback>
                <p:oleObj name="Document" r:id="rId4" imgW="5861210" imgH="32642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31221" y="1513928"/>
                        <a:ext cx="6322737" cy="36808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36" y="2902715"/>
            <a:ext cx="4880629" cy="374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10838793" y="2049517"/>
            <a:ext cx="449317" cy="34684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9971690" y="2396360"/>
            <a:ext cx="985344" cy="32713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29400" y="5746531"/>
            <a:ext cx="440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Current </a:t>
            </a:r>
            <a:r>
              <a:rPr lang="en-GB" dirty="0" smtClean="0"/>
              <a:t>ERASMUS+ </a:t>
            </a:r>
            <a:r>
              <a:rPr lang="en-GB" dirty="0"/>
              <a:t>Allocation: 14 billion EUR</a:t>
            </a:r>
            <a:endParaRPr lang="fr-BE" dirty="0"/>
          </a:p>
        </p:txBody>
      </p:sp>
      <p:sp>
        <p:nvSpPr>
          <p:cNvPr id="15" name="Rectangle 14"/>
          <p:cNvSpPr/>
          <p:nvPr/>
        </p:nvSpPr>
        <p:spPr>
          <a:xfrm>
            <a:off x="6629400" y="5667703"/>
            <a:ext cx="4548352" cy="5596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ECA65FB-AC0A-403A-8732-36F524608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8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D8F551-B72C-4088-9673-8CD655FE4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623874" cy="1325563"/>
          </a:xfrm>
        </p:spPr>
        <p:txBody>
          <a:bodyPr>
            <a:normAutofit/>
          </a:bodyPr>
          <a:lstStyle/>
          <a:p>
            <a:pPr algn="ctr"/>
            <a:r>
              <a:rPr lang="de-DE" sz="3200" dirty="0"/>
              <a:t>New structure of the EU Programmes</a:t>
            </a:r>
            <a:endParaRPr lang="en-GB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AE7DC6AF-BD06-4611-8653-F9716B893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2074" y="190437"/>
            <a:ext cx="6623908" cy="61670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2D767F-5041-4CB3-9179-158E5D322A94}"/>
              </a:ext>
            </a:extLst>
          </p:cNvPr>
          <p:cNvSpPr txBox="1"/>
          <p:nvPr/>
        </p:nvSpPr>
        <p:spPr>
          <a:xfrm>
            <a:off x="838200" y="2144486"/>
            <a:ext cx="46699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Commission proposes to reduce the number of  EU </a:t>
            </a:r>
            <a:r>
              <a:rPr lang="de-DE" dirty="0" smtClean="0"/>
              <a:t>Programmes </a:t>
            </a:r>
            <a:r>
              <a:rPr lang="de-DE" dirty="0"/>
              <a:t>from 67 to 37!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Substantial changes i.e. for the European Social Fund or the external instruments</a:t>
            </a:r>
            <a:endParaRPr lang="en-GB" dirty="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017F8E88-B337-4D90-AD0B-F9150A42A6ED}"/>
              </a:ext>
            </a:extLst>
          </p:cNvPr>
          <p:cNvSpPr/>
          <p:nvPr/>
        </p:nvSpPr>
        <p:spPr>
          <a:xfrm>
            <a:off x="8806543" y="3429000"/>
            <a:ext cx="2547257" cy="4191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55ED144F-7CC4-4F04-8C7A-DCAA1686D9E8}"/>
              </a:ext>
            </a:extLst>
          </p:cNvPr>
          <p:cNvSpPr/>
          <p:nvPr/>
        </p:nvSpPr>
        <p:spPr>
          <a:xfrm>
            <a:off x="5709557" y="1834242"/>
            <a:ext cx="6482443" cy="74567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1B17D19D-200B-456C-8CE3-7A5243DC10B5}"/>
              </a:ext>
            </a:extLst>
          </p:cNvPr>
          <p:cNvSpPr/>
          <p:nvPr/>
        </p:nvSpPr>
        <p:spPr>
          <a:xfrm>
            <a:off x="5709557" y="3412264"/>
            <a:ext cx="2547257" cy="4191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Down 9">
            <a:extLst>
              <a:ext uri="{FF2B5EF4-FFF2-40B4-BE49-F238E27FC236}">
                <a16:creationId xmlns="" xmlns:a16="http://schemas.microsoft.com/office/drawing/2014/main" id="{E99165E0-F96A-4AD6-ACE3-B90CFDB2EC71}"/>
              </a:ext>
            </a:extLst>
          </p:cNvPr>
          <p:cNvSpPr/>
          <p:nvPr/>
        </p:nvSpPr>
        <p:spPr>
          <a:xfrm rot="10800000">
            <a:off x="6983185" y="2579914"/>
            <a:ext cx="149134" cy="8273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="" xmlns:a16="http://schemas.microsoft.com/office/drawing/2014/main" id="{481AB212-65C6-49AA-838D-5384A9A45D23}"/>
              </a:ext>
            </a:extLst>
          </p:cNvPr>
          <p:cNvSpPr/>
          <p:nvPr/>
        </p:nvSpPr>
        <p:spPr>
          <a:xfrm rot="16200000">
            <a:off x="8457112" y="3224892"/>
            <a:ext cx="149134" cy="8273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36F2B14C-44CB-4EE9-B264-8B4DDB16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57" y="182428"/>
            <a:ext cx="9475757" cy="652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85EC613-3B43-44BE-ABBD-1E655CB9E2F6}"/>
              </a:ext>
            </a:extLst>
          </p:cNvPr>
          <p:cNvSpPr txBox="1"/>
          <p:nvPr/>
        </p:nvSpPr>
        <p:spPr>
          <a:xfrm>
            <a:off x="9824357" y="936172"/>
            <a:ext cx="21989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/>
              <a:t>Cohesion Policy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Three Options still on the table!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Substantial reduction still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Need for continous pressure for the #CohesionAlliance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FB06E8A3-3C00-4F46-BC9E-27FC0CC90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4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50C9B4-AC7D-43CD-8AFF-EFDE22077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42290"/>
          </a:xfrm>
        </p:spPr>
        <p:txBody>
          <a:bodyPr>
            <a:normAutofit fontScale="90000"/>
          </a:bodyPr>
          <a:lstStyle/>
          <a:p>
            <a:pPr algn="ctr"/>
            <a:r>
              <a:rPr lang="de-DE" sz="2800" b="1" i="1" dirty="0"/>
              <a:t>Not all </a:t>
            </a:r>
            <a:r>
              <a:rPr lang="de-DE" sz="2800" b="1" i="1" dirty="0" err="1"/>
              <a:t>that‘s</a:t>
            </a:r>
            <a:r>
              <a:rPr lang="de-DE" sz="2800" b="1" i="1" dirty="0"/>
              <a:t>  in </a:t>
            </a:r>
            <a:r>
              <a:rPr lang="de-DE" sz="2800" b="1" i="1" dirty="0" err="1"/>
              <a:t>Cohesion</a:t>
            </a:r>
            <a:r>
              <a:rPr lang="de-DE" sz="2800" b="1" i="1" dirty="0"/>
              <a:t> </a:t>
            </a:r>
            <a:r>
              <a:rPr lang="de-DE" sz="2800" b="1" i="1" dirty="0" err="1"/>
              <a:t>Policy</a:t>
            </a:r>
            <a:r>
              <a:rPr lang="de-DE" sz="2800" b="1" i="1" dirty="0"/>
              <a:t> </a:t>
            </a:r>
            <a:r>
              <a:rPr lang="de-DE" sz="2800" b="1" i="1" dirty="0" err="1"/>
              <a:t>is</a:t>
            </a:r>
            <a:r>
              <a:rPr lang="de-DE" sz="2800" b="1" i="1" dirty="0"/>
              <a:t> </a:t>
            </a:r>
            <a:r>
              <a:rPr lang="de-DE" sz="2800" b="1" i="1" dirty="0" err="1"/>
              <a:t>Cohesion</a:t>
            </a:r>
            <a:r>
              <a:rPr lang="de-DE" sz="2800" b="1" i="1" dirty="0"/>
              <a:t> </a:t>
            </a:r>
            <a:r>
              <a:rPr lang="de-DE" sz="2800" b="1" i="1" dirty="0" err="1"/>
              <a:t>Policy</a:t>
            </a:r>
            <a:r>
              <a:rPr lang="de-DE" sz="2800" b="1" i="1" dirty="0"/>
              <a:t>: </a:t>
            </a:r>
            <a:br>
              <a:rPr lang="de-DE" sz="2800" b="1" i="1" dirty="0"/>
            </a:br>
            <a:r>
              <a:rPr lang="de-DE" sz="2800" b="1" i="1" dirty="0"/>
              <a:t>Problem of top slicing Cohesion Policy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="" xmlns:a16="http://schemas.microsoft.com/office/drawing/2014/main" id="{3CEA92F8-CAA3-43EC-9E17-98C8BCE49E4D}"/>
              </a:ext>
            </a:extLst>
          </p:cNvPr>
          <p:cNvSpPr/>
          <p:nvPr/>
        </p:nvSpPr>
        <p:spPr>
          <a:xfrm>
            <a:off x="1499378" y="1477108"/>
            <a:ext cx="4901419" cy="4529796"/>
          </a:xfrm>
          <a:prstGeom prst="triangl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42C1703-26E3-4C0C-8517-ADD8BA88D7D5}"/>
              </a:ext>
            </a:extLst>
          </p:cNvPr>
          <p:cNvSpPr txBox="1"/>
          <p:nvPr/>
        </p:nvSpPr>
        <p:spPr>
          <a:xfrm>
            <a:off x="2555410" y="4593569"/>
            <a:ext cx="2789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/>
              <a:t>Cohesion Policy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5C486872-440E-46B0-B826-FE99086F417B}"/>
              </a:ext>
            </a:extLst>
          </p:cNvPr>
          <p:cNvCxnSpPr>
            <a:cxnSpLocks/>
          </p:cNvCxnSpPr>
          <p:nvPr/>
        </p:nvCxnSpPr>
        <p:spPr>
          <a:xfrm>
            <a:off x="3488788" y="2321169"/>
            <a:ext cx="66680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0113F12-9051-48DA-918A-67288B832F85}"/>
              </a:ext>
            </a:extLst>
          </p:cNvPr>
          <p:cNvSpPr txBox="1"/>
          <p:nvPr/>
        </p:nvSpPr>
        <p:spPr>
          <a:xfrm>
            <a:off x="7541998" y="2479596"/>
            <a:ext cx="2670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Connecting Europe Facility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F41E4864-5276-4339-96D3-180280F745AF}"/>
              </a:ext>
            </a:extLst>
          </p:cNvPr>
          <p:cNvCxnSpPr>
            <a:cxnSpLocks/>
          </p:cNvCxnSpPr>
          <p:nvPr/>
        </p:nvCxnSpPr>
        <p:spPr>
          <a:xfrm>
            <a:off x="3125087" y="2965938"/>
            <a:ext cx="70317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51E2AA6-B894-4680-AF1A-1B1CE322CEE7}"/>
              </a:ext>
            </a:extLst>
          </p:cNvPr>
          <p:cNvSpPr txBox="1"/>
          <p:nvPr/>
        </p:nvSpPr>
        <p:spPr>
          <a:xfrm>
            <a:off x="7419905" y="1852184"/>
            <a:ext cx="2736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Structural Reforms Support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6009FD6A-E5FC-4B40-BAFF-D5FF1EBBDBC0}"/>
              </a:ext>
            </a:extLst>
          </p:cNvPr>
          <p:cNvCxnSpPr>
            <a:cxnSpLocks/>
          </p:cNvCxnSpPr>
          <p:nvPr/>
        </p:nvCxnSpPr>
        <p:spPr>
          <a:xfrm>
            <a:off x="2786260" y="3610707"/>
            <a:ext cx="73706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BC19299-370A-4C64-8851-B121EB42D22A}"/>
              </a:ext>
            </a:extLst>
          </p:cNvPr>
          <p:cNvSpPr txBox="1"/>
          <p:nvPr/>
        </p:nvSpPr>
        <p:spPr>
          <a:xfrm>
            <a:off x="9249317" y="3151415"/>
            <a:ext cx="907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EFSI 3.0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04FD789-9000-4795-AE52-9A684C8E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2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5D389B6-5EC4-46AD-9EDA-F675BFE1F4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433" y="365769"/>
            <a:ext cx="8266356" cy="63445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486782B-E343-4C2C-825A-CDE0DB2A11A0}"/>
              </a:ext>
            </a:extLst>
          </p:cNvPr>
          <p:cNvSpPr txBox="1"/>
          <p:nvPr/>
        </p:nvSpPr>
        <p:spPr>
          <a:xfrm>
            <a:off x="8425789" y="731520"/>
            <a:ext cx="347547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u="sng" dirty="0"/>
              <a:t>Budgetary Instruments for the EMU: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Structural Reform Support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Reform Delivery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EFSI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EMF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Option 1: Reform delivery tool: „Money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 smtClean="0"/>
              <a:t>Reforms</a:t>
            </a:r>
            <a:r>
              <a:rPr lang="de-DE" dirty="0"/>
              <a:t>“ outside ESIF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Option 2: Reform delivery via ESIF</a:t>
            </a:r>
          </a:p>
        </p:txBody>
      </p:sp>
      <p:sp>
        <p:nvSpPr>
          <p:cNvPr id="2" name="Oval 1"/>
          <p:cNvSpPr/>
          <p:nvPr/>
        </p:nvSpPr>
        <p:spPr>
          <a:xfrm>
            <a:off x="701566" y="2151993"/>
            <a:ext cx="1458310" cy="239635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45BF4558-51F0-4296-9B27-1CB0D7FA1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6899"/>
          </a:xfrm>
        </p:spPr>
        <p:txBody>
          <a:bodyPr>
            <a:normAutofit/>
          </a:bodyPr>
          <a:lstStyle/>
          <a:p>
            <a:pPr algn="ctr"/>
            <a:r>
              <a:rPr lang="en-GB" sz="3200" b="1" i="1" dirty="0"/>
              <a:t>Different scenarios (Bruegel)</a:t>
            </a:r>
            <a:endParaRPr lang="fr-BE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62" y="1092907"/>
            <a:ext cx="10877887" cy="4919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3314700" y="2762250"/>
            <a:ext cx="1009650" cy="685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Oval 7"/>
          <p:cNvSpPr/>
          <p:nvPr/>
        </p:nvSpPr>
        <p:spPr>
          <a:xfrm>
            <a:off x="4829175" y="2762250"/>
            <a:ext cx="1009650" cy="685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val 8"/>
          <p:cNvSpPr/>
          <p:nvPr/>
        </p:nvSpPr>
        <p:spPr>
          <a:xfrm>
            <a:off x="6448425" y="2752725"/>
            <a:ext cx="1009650" cy="685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Oval 9"/>
          <p:cNvSpPr/>
          <p:nvPr/>
        </p:nvSpPr>
        <p:spPr>
          <a:xfrm>
            <a:off x="3314700" y="4391025"/>
            <a:ext cx="1009650" cy="685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Oval 10"/>
          <p:cNvSpPr/>
          <p:nvPr/>
        </p:nvSpPr>
        <p:spPr>
          <a:xfrm>
            <a:off x="6400800" y="4391025"/>
            <a:ext cx="1009650" cy="685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 5"/>
          <p:cNvSpPr/>
          <p:nvPr/>
        </p:nvSpPr>
        <p:spPr>
          <a:xfrm>
            <a:off x="742950" y="6052751"/>
            <a:ext cx="101917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hlinkClick r:id="rId3"/>
              </a:rPr>
              <a:t>http://</a:t>
            </a:r>
            <a:r>
              <a:rPr lang="fr-BE" dirty="0" smtClean="0">
                <a:hlinkClick r:id="rId3"/>
              </a:rPr>
              <a:t>bruegel.org/wp-content/uploads/2018/03/PB-2018_01_correction.pdf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12" name="TextBox 11"/>
          <p:cNvSpPr txBox="1"/>
          <p:nvPr/>
        </p:nvSpPr>
        <p:spPr>
          <a:xfrm>
            <a:off x="504825" y="605275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*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9316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D6A37D66-839F-4431-805B-1C1B4501A4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Agenda of the Council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92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1295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Timetable in the Council (Leaders Agenda)</a:t>
            </a:r>
            <a:endParaRPr lang="fr-BE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7027" y="1865039"/>
            <a:ext cx="10363201" cy="4351338"/>
          </a:xfrm>
        </p:spPr>
        <p:txBody>
          <a:bodyPr>
            <a:normAutofit/>
          </a:bodyPr>
          <a:lstStyle/>
          <a:p>
            <a:pPr hangingPunct="0"/>
            <a:r>
              <a:rPr lang="de-DE" b="1" dirty="0"/>
              <a:t>23.02.2018: </a:t>
            </a:r>
            <a:r>
              <a:rPr lang="de-DE" dirty="0"/>
              <a:t>Leaders debate in view of the MFF</a:t>
            </a:r>
            <a:endParaRPr lang="en-GB" b="1" dirty="0"/>
          </a:p>
          <a:p>
            <a:pPr hangingPunct="0"/>
            <a:endParaRPr lang="en-GB" b="1" dirty="0"/>
          </a:p>
          <a:p>
            <a:pPr hangingPunct="0"/>
            <a:r>
              <a:rPr lang="en-GB" b="1" dirty="0"/>
              <a:t>18-19.10.2018 </a:t>
            </a:r>
            <a:r>
              <a:rPr lang="en-GB" dirty="0"/>
              <a:t>(tbc): European Council meeting on the next MFF</a:t>
            </a:r>
            <a:endParaRPr lang="fr-BE" dirty="0"/>
          </a:p>
          <a:p>
            <a:pPr marL="0" indent="0" hangingPunct="0">
              <a:buNone/>
            </a:pPr>
            <a:r>
              <a:rPr lang="en-GB" dirty="0"/>
              <a:t> </a:t>
            </a:r>
            <a:endParaRPr lang="fr-BE" dirty="0"/>
          </a:p>
          <a:p>
            <a:pPr lvl="0" hangingPunct="0"/>
            <a:r>
              <a:rPr lang="en-GB" b="1" dirty="0"/>
              <a:t>13-14.12.2018 </a:t>
            </a:r>
            <a:r>
              <a:rPr lang="en-GB" dirty="0"/>
              <a:t>(tbc): European Council meeting on the next MFF</a:t>
            </a:r>
            <a:endParaRPr lang="fr-BE" dirty="0"/>
          </a:p>
          <a:p>
            <a:pPr marL="0" indent="0" hangingPunct="0">
              <a:buNone/>
            </a:pPr>
            <a:r>
              <a:rPr lang="en-GB" dirty="0"/>
              <a:t> </a:t>
            </a:r>
            <a:endParaRPr lang="fr-BE" dirty="0"/>
          </a:p>
          <a:p>
            <a:pPr lvl="0" hangingPunct="0"/>
            <a:r>
              <a:rPr lang="en-GB" b="1" dirty="0"/>
              <a:t>9.05.2019 </a:t>
            </a:r>
            <a:r>
              <a:rPr lang="en-GB" dirty="0"/>
              <a:t>(tbc): European Council meeting on the final agreement on the next MFF</a:t>
            </a:r>
            <a:endParaRPr lang="fr-BE" dirty="0"/>
          </a:p>
          <a:p>
            <a:endParaRPr lang="fr-B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692C17EF-6CD7-44C5-BEF0-523FA1B96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0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649310" cy="1014357"/>
          </a:xfrm>
        </p:spPr>
        <p:txBody>
          <a:bodyPr>
            <a:normAutofit/>
          </a:bodyPr>
          <a:lstStyle/>
          <a:p>
            <a:pPr algn="ctr"/>
            <a:r>
              <a:rPr lang="en-GB" sz="2800" b="1" i="1" dirty="0"/>
              <a:t>Results of the Leaders debate</a:t>
            </a:r>
            <a:endParaRPr lang="fr-BE" sz="2800" b="1" i="1" dirty="0"/>
          </a:p>
        </p:txBody>
      </p:sp>
      <p:pic>
        <p:nvPicPr>
          <p:cNvPr id="4" name="Content Placeholder 3" descr="C:\Users\twob\AppData\Local\Microsoft\Windows\Temporary Internet Files\Content.Word\IMG_20180223_21483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83" y="454024"/>
            <a:ext cx="4996972" cy="613596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DF247AF-AE75-4AAC-BBBD-EB688C51777C}"/>
              </a:ext>
            </a:extLst>
          </p:cNvPr>
          <p:cNvSpPr txBox="1"/>
          <p:nvPr/>
        </p:nvSpPr>
        <p:spPr>
          <a:xfrm>
            <a:off x="838200" y="1992085"/>
            <a:ext cx="493154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u="sng" dirty="0"/>
              <a:t>Main points of disagreement: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Conditionalities (rule of law; structural reforms)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Link to migration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Budget for the EURO-Zone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Overall size of the EU Budget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Future focus of the EU Budget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54E1636-8A3F-4322-87B2-6E2A9190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30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0ABAF3-93F4-4E68-ADCB-8C813A50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237"/>
          </a:xfrm>
        </p:spPr>
        <p:txBody>
          <a:bodyPr>
            <a:normAutofit/>
          </a:bodyPr>
          <a:lstStyle/>
          <a:p>
            <a:pPr algn="ctr" hangingPunct="0">
              <a:lnSpc>
                <a:spcPct val="120000"/>
              </a:lnSpc>
              <a:tabLst>
                <a:tab pos="2025650" algn="l"/>
              </a:tabLst>
            </a:pPr>
            <a:r>
              <a:rPr lang="de-DE" sz="2800" b="1" i="1" dirty="0" err="1"/>
              <a:t>Overview</a:t>
            </a:r>
            <a:endParaRPr lang="de-DE" sz="2800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2AB714-0596-41AC-AB98-E0587D492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2192"/>
            <a:ext cx="10515600" cy="4790682"/>
          </a:xfrm>
        </p:spPr>
        <p:txBody>
          <a:bodyPr>
            <a:normAutofit/>
          </a:bodyPr>
          <a:lstStyle/>
          <a:p>
            <a:r>
              <a:rPr lang="en-GB" dirty="0"/>
              <a:t>Some </a:t>
            </a:r>
            <a:r>
              <a:rPr lang="en-GB" dirty="0" smtClean="0"/>
              <a:t>basics </a:t>
            </a:r>
            <a:r>
              <a:rPr lang="en-GB" dirty="0"/>
              <a:t>with regard to the MFF</a:t>
            </a:r>
          </a:p>
          <a:p>
            <a:endParaRPr lang="en-GB" dirty="0"/>
          </a:p>
          <a:p>
            <a:r>
              <a:rPr lang="en-GB" dirty="0"/>
              <a:t>Current state of debate in the EU institutions</a:t>
            </a:r>
          </a:p>
          <a:p>
            <a:endParaRPr lang="de-DE" dirty="0"/>
          </a:p>
          <a:p>
            <a:pPr lvl="1"/>
            <a:r>
              <a:rPr lang="de-DE" dirty="0"/>
              <a:t>E</a:t>
            </a:r>
            <a:r>
              <a:rPr lang="en-GB" dirty="0" err="1"/>
              <a:t>uropean</a:t>
            </a:r>
            <a:r>
              <a:rPr lang="en-GB" dirty="0"/>
              <a:t> Commission</a:t>
            </a:r>
          </a:p>
          <a:p>
            <a:pPr lvl="1"/>
            <a:r>
              <a:rPr lang="de-DE" dirty="0"/>
              <a:t>Council </a:t>
            </a:r>
          </a:p>
          <a:p>
            <a:pPr lvl="1"/>
            <a:r>
              <a:rPr lang="de-DE" dirty="0"/>
              <a:t>European </a:t>
            </a:r>
            <a:r>
              <a:rPr lang="de-DE" dirty="0" err="1"/>
              <a:t>Parliament</a:t>
            </a:r>
            <a:endParaRPr lang="en-GB" dirty="0"/>
          </a:p>
          <a:p>
            <a:endParaRPr lang="en-GB" dirty="0"/>
          </a:p>
          <a:p>
            <a:r>
              <a:rPr lang="en-GB" dirty="0"/>
              <a:t>Plans of the </a:t>
            </a:r>
            <a:r>
              <a:rPr lang="en-GB" dirty="0" err="1"/>
              <a:t>CoR</a:t>
            </a:r>
            <a:endParaRPr lang="en-GB" dirty="0"/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687FD0F-067C-4237-845C-2208D0D7F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2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FBE401B-3245-4340-9E9A-947E62E65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97278"/>
            <a:ext cx="10363200" cy="2387600"/>
          </a:xfrm>
        </p:spPr>
        <p:txBody>
          <a:bodyPr/>
          <a:lstStyle/>
          <a:p>
            <a:r>
              <a:rPr lang="de-DE" dirty="0"/>
              <a:t>Timetable of the </a:t>
            </a:r>
            <a:br>
              <a:rPr lang="de-DE" dirty="0"/>
            </a:br>
            <a:r>
              <a:rPr lang="de-DE" dirty="0"/>
              <a:t>European Parliament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9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82826"/>
          </a:xfrm>
        </p:spPr>
        <p:txBody>
          <a:bodyPr>
            <a:normAutofit/>
          </a:bodyPr>
          <a:lstStyle/>
          <a:p>
            <a:pPr algn="ctr"/>
            <a:r>
              <a:rPr lang="en-GB" sz="2800" b="1" i="1" dirty="0"/>
              <a:t>Next steps within the European Parliament</a:t>
            </a:r>
            <a:endParaRPr lang="fr-BE" sz="2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2545"/>
            <a:ext cx="10515600" cy="473441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28.06.2018</a:t>
            </a:r>
            <a:r>
              <a:rPr lang="en-US" dirty="0"/>
              <a:t>:	</a:t>
            </a:r>
            <a:r>
              <a:rPr lang="en-US" dirty="0" smtClean="0"/>
              <a:t>	Conference </a:t>
            </a:r>
            <a:r>
              <a:rPr lang="en-US" dirty="0"/>
              <a:t>of Presidents on final referral of 					</a:t>
            </a:r>
            <a:r>
              <a:rPr lang="en-US" dirty="0" err="1"/>
              <a:t>programmes</a:t>
            </a:r>
            <a:r>
              <a:rPr lang="en-US" dirty="0"/>
              <a:t> to </a:t>
            </a:r>
            <a:r>
              <a:rPr lang="en-US" dirty="0" smtClean="0"/>
              <a:t>committees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06.09.2018:	</a:t>
            </a:r>
            <a:r>
              <a:rPr lang="en-US" dirty="0" smtClean="0"/>
              <a:t>	Conference </a:t>
            </a:r>
            <a:r>
              <a:rPr lang="en-US" dirty="0"/>
              <a:t>of Presidents on political </a:t>
            </a:r>
            <a:r>
              <a:rPr lang="en-US" dirty="0" smtClean="0"/>
              <a:t>priorities</a:t>
            </a:r>
          </a:p>
          <a:p>
            <a:endParaRPr lang="en-US" dirty="0"/>
          </a:p>
          <a:p>
            <a:r>
              <a:rPr lang="en-US" dirty="0"/>
              <a:t>02/2019:		Council sends </a:t>
            </a:r>
            <a:r>
              <a:rPr lang="en-US" dirty="0" err="1"/>
              <a:t>saisine</a:t>
            </a:r>
            <a:r>
              <a:rPr lang="en-US" dirty="0"/>
              <a:t> with the agreement on 				</a:t>
            </a:r>
            <a:r>
              <a:rPr lang="en-US" dirty="0" smtClean="0"/>
              <a:t>	MFF/OR </a:t>
            </a:r>
            <a:r>
              <a:rPr lang="en-US" dirty="0"/>
              <a:t>to </a:t>
            </a:r>
            <a:r>
              <a:rPr lang="en-US" dirty="0" smtClean="0"/>
              <a:t>Parliament</a:t>
            </a:r>
          </a:p>
          <a:p>
            <a:endParaRPr lang="en-US" dirty="0"/>
          </a:p>
          <a:p>
            <a:r>
              <a:rPr lang="en-US" dirty="0"/>
              <a:t>04/2019:		Last plenary before European Elections – last 					possibility for votes on MFF </a:t>
            </a:r>
            <a:r>
              <a:rPr lang="en-US" dirty="0" smtClean="0"/>
              <a:t>/</a:t>
            </a:r>
          </a:p>
          <a:p>
            <a:endParaRPr lang="en-US" dirty="0"/>
          </a:p>
          <a:p>
            <a:r>
              <a:rPr lang="en-US" dirty="0"/>
              <a:t>OR 			package and for plenary proceedings with regard to 				the multiannual </a:t>
            </a:r>
            <a:r>
              <a:rPr lang="fr-BE" dirty="0"/>
              <a:t>programmes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DE5C060-0315-4D5B-B775-CE768FEC6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5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8510752" cy="69116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400" dirty="0"/>
              <a:t>Key messages from the </a:t>
            </a:r>
            <a:r>
              <a:rPr lang="en-GB" sz="2400" dirty="0" err="1"/>
              <a:t>Olbrycht</a:t>
            </a:r>
            <a:r>
              <a:rPr lang="en-GB" sz="2400" dirty="0"/>
              <a:t>/Thomas report about the next MFF*</a:t>
            </a:r>
            <a:endParaRPr lang="fr-BE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358"/>
            <a:ext cx="10515600" cy="514744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/>
              <a:t>European added value </a:t>
            </a:r>
            <a:r>
              <a:rPr lang="en-US" dirty="0"/>
              <a:t>should be one of the main principles guiding the EU institutions when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179388" algn="l"/>
              </a:tabLst>
            </a:pPr>
            <a:r>
              <a:rPr lang="en-US" dirty="0"/>
              <a:t>	 deciding about the type of spending in the next MFF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the next MFF should build on the Union’s well-established policies and priorities fostering </a:t>
            </a:r>
          </a:p>
          <a:p>
            <a:pPr marL="179388" indent="-179388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/>
              <a:t>	 economic, social and territorial cohesion</a:t>
            </a:r>
            <a:r>
              <a:rPr lang="en-US" dirty="0"/>
              <a:t>,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climate-related spending should be significantly increased compared to the current MFF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  <a:tabLst>
                <a:tab pos="179388" algn="l"/>
              </a:tabLst>
            </a:pPr>
            <a:r>
              <a:rPr lang="en-US" dirty="0"/>
              <a:t>	 </a:t>
            </a:r>
            <a:r>
              <a:rPr lang="en-US" sz="2700" dirty="0"/>
              <a:t>and</a:t>
            </a:r>
            <a:r>
              <a:rPr lang="en-US" dirty="0"/>
              <a:t> </a:t>
            </a:r>
            <a:r>
              <a:rPr lang="en-US" b="1" dirty="0"/>
              <a:t>reach 30 % as soon as possible </a:t>
            </a:r>
            <a:r>
              <a:rPr lang="en-US" dirty="0"/>
              <a:t>and at the latest by 2027 </a:t>
            </a:r>
          </a:p>
          <a:p>
            <a:pPr>
              <a:lnSpc>
                <a:spcPct val="120000"/>
              </a:lnSpc>
            </a:pPr>
            <a:r>
              <a:rPr lang="en-US" dirty="0"/>
              <a:t>continuous support for existing policies, in particular the long-standing EU policies enshrined in the Treaties, namely the common agricultural and fisheries policies, and </a:t>
            </a:r>
            <a:r>
              <a:rPr lang="en-US" b="1" dirty="0"/>
              <a:t>cohesion policy</a:t>
            </a:r>
            <a:r>
              <a:rPr lang="en-US" dirty="0"/>
              <a:t>; rejects any attempt to </a:t>
            </a:r>
            <a:r>
              <a:rPr lang="en-US" dirty="0" err="1"/>
              <a:t>renationalise</a:t>
            </a:r>
            <a:r>
              <a:rPr lang="en-US" dirty="0"/>
              <a:t> these policies </a:t>
            </a:r>
          </a:p>
          <a:p>
            <a:pPr>
              <a:lnSpc>
                <a:spcPct val="120000"/>
              </a:lnSpc>
            </a:pPr>
            <a:r>
              <a:rPr lang="en-US" dirty="0"/>
              <a:t>substantially </a:t>
            </a:r>
            <a:r>
              <a:rPr lang="en-US" b="1" dirty="0"/>
              <a:t>scale up Research Framework </a:t>
            </a:r>
            <a:r>
              <a:rPr lang="en-US" b="1" dirty="0" err="1"/>
              <a:t>Programme</a:t>
            </a:r>
            <a:r>
              <a:rPr lang="en-US" b="1" dirty="0"/>
              <a:t> and Erasmus+ </a:t>
            </a:r>
          </a:p>
          <a:p>
            <a:pPr>
              <a:lnSpc>
                <a:spcPct val="120000"/>
              </a:lnSpc>
            </a:pPr>
            <a:r>
              <a:rPr lang="en-US" b="1" dirty="0"/>
              <a:t>additional political priorities </a:t>
            </a:r>
            <a:r>
              <a:rPr lang="en-US" dirty="0"/>
              <a:t>should be coupled with </a:t>
            </a:r>
            <a:r>
              <a:rPr lang="en-US" b="1" dirty="0"/>
              <a:t>additional financial means </a:t>
            </a:r>
          </a:p>
          <a:p>
            <a:pPr>
              <a:lnSpc>
                <a:spcPct val="120000"/>
              </a:lnSpc>
            </a:pPr>
            <a:r>
              <a:rPr lang="en-US" dirty="0"/>
              <a:t>estimates the required MFF expenditure </a:t>
            </a:r>
            <a:r>
              <a:rPr lang="en-US" b="1" dirty="0"/>
              <a:t>ceilings at 1.3 % of the GNI of the EU-27</a:t>
            </a:r>
            <a:r>
              <a:rPr lang="en-US" dirty="0"/>
              <a:t>, </a:t>
            </a:r>
          </a:p>
          <a:p>
            <a:pPr>
              <a:lnSpc>
                <a:spcPct val="120000"/>
              </a:lnSpc>
            </a:pPr>
            <a:r>
              <a:rPr lang="en-US" dirty="0"/>
              <a:t>the MFF’s </a:t>
            </a:r>
            <a:r>
              <a:rPr lang="en-US" b="1" dirty="0"/>
              <a:t>duration to move progressively towards a 5+5 period </a:t>
            </a:r>
            <a:r>
              <a:rPr lang="en-US" dirty="0"/>
              <a:t>with a mandatory mid-term revision,  however the </a:t>
            </a:r>
            <a:r>
              <a:rPr lang="en-US" b="1" dirty="0"/>
              <a:t>next MFF should be set for a period of seven years (2021-2027</a:t>
            </a:r>
            <a:r>
              <a:rPr lang="en-US" dirty="0"/>
              <a:t>), including a mandatory mid-term revision, </a:t>
            </a:r>
          </a:p>
          <a:p>
            <a:pPr>
              <a:lnSpc>
                <a:spcPct val="120000"/>
              </a:lnSpc>
            </a:pPr>
            <a:r>
              <a:rPr lang="en-US" dirty="0"/>
              <a:t>to ensure a full carry-over of payment margins through the Global Margin for Payments across the whole MFF </a:t>
            </a:r>
          </a:p>
          <a:p>
            <a:pPr>
              <a:lnSpc>
                <a:spcPct val="120000"/>
              </a:lnSpc>
            </a:pPr>
            <a:r>
              <a:rPr lang="en-US" dirty="0"/>
              <a:t>Calls for a </a:t>
            </a:r>
            <a:r>
              <a:rPr lang="en-US" b="1" dirty="0"/>
              <a:t>far-reaching </a:t>
            </a:r>
            <a:r>
              <a:rPr lang="en-US" b="1" dirty="0" err="1"/>
              <a:t>harmonisation</a:t>
            </a:r>
            <a:r>
              <a:rPr lang="en-US" b="1" dirty="0"/>
              <a:t> of the rules </a:t>
            </a:r>
            <a:r>
              <a:rPr lang="en-US" dirty="0"/>
              <a:t>with the aim of creating a single rulebook for all EU budgetary instruments </a:t>
            </a:r>
            <a:endParaRPr lang="fr-BE" b="1" dirty="0"/>
          </a:p>
        </p:txBody>
      </p:sp>
      <p:sp>
        <p:nvSpPr>
          <p:cNvPr id="4" name="Rectangle 3"/>
          <p:cNvSpPr/>
          <p:nvPr/>
        </p:nvSpPr>
        <p:spPr>
          <a:xfrm>
            <a:off x="367862" y="6479656"/>
            <a:ext cx="89810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000" dirty="0">
                <a:hlinkClick r:id="rId2"/>
              </a:rPr>
              <a:t>http://www.europarl.europa.eu/sides/getDoc.do?pubRef=-//EP//NONSGML+TA+P8-TA-2018-0075+0+DOC+PDF+V0//EN</a:t>
            </a:r>
            <a:r>
              <a:rPr lang="fr-BE" sz="10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717" y="647965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*</a:t>
            </a:r>
            <a:endParaRPr lang="fr-BE" dirty="0"/>
          </a:p>
        </p:txBody>
      </p:sp>
      <p:sp>
        <p:nvSpPr>
          <p:cNvPr id="6" name="AutoShape 2" descr="Image result for jan olbrycht">
            <a:extLst>
              <a:ext uri="{FF2B5EF4-FFF2-40B4-BE49-F238E27FC236}">
                <a16:creationId xmlns="" xmlns:a16="http://schemas.microsoft.com/office/drawing/2014/main" id="{0DC5BD99-5234-4FD5-8B33-01E8B0F6D5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B074351-B55B-4400-B031-531B5B177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757" y="365127"/>
            <a:ext cx="2558143" cy="2558143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5FF8DCE4-63C9-4326-B396-62ECF345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25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68A5EE6-0BEB-46FC-BE8A-DD50F34EF7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... and the CoR?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1E50012E-01B2-4B7E-BFA7-D1BEF4A107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95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" y="0"/>
            <a:ext cx="10353675" cy="6864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24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03998"/>
          </a:xfrm>
        </p:spPr>
        <p:txBody>
          <a:bodyPr>
            <a:normAutofit/>
          </a:bodyPr>
          <a:lstStyle/>
          <a:p>
            <a:pPr algn="ctr"/>
            <a:r>
              <a:rPr lang="en-GB" sz="2800" i="1" dirty="0"/>
              <a:t>Timetable within the CoR (indicative)</a:t>
            </a:r>
            <a:endParaRPr lang="fr-BE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256" y="1360542"/>
            <a:ext cx="10515600" cy="4795892"/>
          </a:xfrm>
        </p:spPr>
        <p:txBody>
          <a:bodyPr>
            <a:normAutofit fontScale="62500" lnSpcReduction="20000"/>
          </a:bodyPr>
          <a:lstStyle/>
          <a:p>
            <a:pPr lvl="0" hangingPunct="0"/>
            <a:r>
              <a:rPr lang="en-GB" b="1" i="1" dirty="0"/>
              <a:t>22-23 March 2018</a:t>
            </a:r>
            <a:r>
              <a:rPr lang="en-GB" i="1" dirty="0"/>
              <a:t>:	Plenary Session – discussion with MEP </a:t>
            </a:r>
            <a:r>
              <a:rPr lang="en-GB" i="1" dirty="0" err="1"/>
              <a:t>Olbrycht</a:t>
            </a:r>
            <a:r>
              <a:rPr lang="en-GB" i="1" dirty="0"/>
              <a:t> on the state of play of preparation 			of the next MFF (EP resolution on the MFF)</a:t>
            </a:r>
          </a:p>
          <a:p>
            <a:pPr lvl="0" hangingPunct="0"/>
            <a:endParaRPr lang="fr-BE" dirty="0"/>
          </a:p>
          <a:p>
            <a:pPr lvl="0" hangingPunct="0"/>
            <a:r>
              <a:rPr lang="en-GB" b="1" i="1" dirty="0"/>
              <a:t>27 April 2018</a:t>
            </a:r>
            <a:r>
              <a:rPr lang="en-GB" i="1" dirty="0"/>
              <a:t>: 		</a:t>
            </a:r>
            <a:r>
              <a:rPr lang="en-GB" b="1" i="1" dirty="0"/>
              <a:t>18</a:t>
            </a:r>
            <a:r>
              <a:rPr lang="en-GB" b="1" i="1" baseline="30000" dirty="0"/>
              <a:t>th</a:t>
            </a:r>
            <a:r>
              <a:rPr lang="en-GB" b="1" i="1" dirty="0"/>
              <a:t> COTER meeting</a:t>
            </a:r>
            <a:r>
              <a:rPr lang="en-GB" i="1" dirty="0"/>
              <a:t>: appointment of a rapporteur for an opinion on the </a:t>
            </a:r>
            <a:r>
              <a:rPr lang="en-GB" i="1" dirty="0" smtClean="0"/>
              <a:t>				upcoming MFF </a:t>
            </a:r>
            <a:r>
              <a:rPr lang="en-GB" i="1" dirty="0"/>
              <a:t>proposals (similar in other CoR Commissions)</a:t>
            </a:r>
            <a:endParaRPr lang="fr-BE" dirty="0"/>
          </a:p>
          <a:p>
            <a:pPr marL="0" indent="0" hangingPunct="0">
              <a:buNone/>
            </a:pPr>
            <a:r>
              <a:rPr lang="en-GB" dirty="0"/>
              <a:t> </a:t>
            </a:r>
            <a:endParaRPr lang="fr-BE" dirty="0"/>
          </a:p>
          <a:p>
            <a:pPr lvl="0" hangingPunct="0"/>
            <a:r>
              <a:rPr lang="en-GB" b="1" i="1" dirty="0"/>
              <a:t>16-17 May 2018</a:t>
            </a:r>
            <a:r>
              <a:rPr lang="en-GB" i="1" dirty="0"/>
              <a:t>: 	CoR Plenary Session with the opportunity for a first response to the MFF proposal 			of the European Commission with </a:t>
            </a:r>
            <a:r>
              <a:rPr lang="en-GB" b="1" i="1" dirty="0"/>
              <a:t>Commissioner Oettinger and Commissioner 			</a:t>
            </a:r>
            <a:r>
              <a:rPr lang="en-GB" b="1" i="1" dirty="0" err="1" smtClean="0"/>
              <a:t>Cretu</a:t>
            </a:r>
            <a:endParaRPr lang="fr-BE" b="1" dirty="0"/>
          </a:p>
          <a:p>
            <a:pPr marL="0" indent="0" hangingPunct="0">
              <a:buNone/>
            </a:pPr>
            <a:r>
              <a:rPr lang="en-GB" i="1" dirty="0"/>
              <a:t> </a:t>
            </a:r>
            <a:endParaRPr lang="fr-BE" dirty="0"/>
          </a:p>
          <a:p>
            <a:pPr lvl="0" hangingPunct="0"/>
            <a:r>
              <a:rPr lang="en-GB" b="1" i="1" dirty="0"/>
              <a:t>6-7 June 2018</a:t>
            </a:r>
            <a:r>
              <a:rPr lang="en-GB" i="1" dirty="0"/>
              <a:t>: 		external </a:t>
            </a:r>
            <a:r>
              <a:rPr lang="en-GB" i="1" dirty="0" smtClean="0"/>
              <a:t>COTER/Bureau meeting  in Sofia on </a:t>
            </a:r>
            <a:r>
              <a:rPr lang="en-GB" i="1" dirty="0"/>
              <a:t>"Implications of the MFF 				proposal for local and regional authorities"; </a:t>
            </a:r>
          </a:p>
          <a:p>
            <a:pPr lvl="0" hangingPunct="0"/>
            <a:endParaRPr lang="fr-BE" dirty="0"/>
          </a:p>
          <a:p>
            <a:pPr hangingPunct="0"/>
            <a:r>
              <a:rPr lang="en-GB" i="1" dirty="0"/>
              <a:t> </a:t>
            </a:r>
            <a:r>
              <a:rPr lang="en-GB" b="1" i="1" dirty="0"/>
              <a:t>25 September 2018</a:t>
            </a:r>
            <a:r>
              <a:rPr lang="en-GB" i="1" dirty="0"/>
              <a:t>: 	</a:t>
            </a:r>
            <a:r>
              <a:rPr lang="en-GB" b="1" i="1" dirty="0"/>
              <a:t>20</a:t>
            </a:r>
            <a:r>
              <a:rPr lang="en-GB" b="1" i="1" baseline="30000" dirty="0"/>
              <a:t>th</a:t>
            </a:r>
            <a:r>
              <a:rPr lang="en-GB" b="1" i="1" dirty="0"/>
              <a:t> COTER meeting</a:t>
            </a:r>
            <a:r>
              <a:rPr lang="en-GB" i="1" dirty="0"/>
              <a:t>: first discussion and adoption of the CoR opinion on the next 			MFF</a:t>
            </a:r>
          </a:p>
          <a:p>
            <a:pPr hangingPunct="0"/>
            <a:endParaRPr lang="en-GB" i="1" dirty="0"/>
          </a:p>
          <a:p>
            <a:pPr hangingPunct="0"/>
            <a:r>
              <a:rPr lang="en-GB" b="1" i="1" dirty="0"/>
              <a:t>5-6 December 2018</a:t>
            </a:r>
            <a:r>
              <a:rPr lang="en-GB" i="1" dirty="0"/>
              <a:t>: 	CoR Plenary Session – adoption of the CoR opinion on the MFF proposal </a:t>
            </a:r>
            <a:r>
              <a:rPr lang="en-GB" i="1" dirty="0" smtClean="0"/>
              <a:t>(tbc)</a:t>
            </a:r>
            <a:endParaRPr lang="fr-BE" dirty="0"/>
          </a:p>
          <a:p>
            <a:pPr marL="0" indent="0" hangingPunct="0">
              <a:buNone/>
            </a:pPr>
            <a:endParaRPr lang="fr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794263A5-BD4F-4FC4-AEB7-973DB24A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17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B6266E6A-0CA8-492D-A5CB-B06E78820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13206"/>
            <a:ext cx="10363200" cy="1859988"/>
          </a:xfrm>
        </p:spPr>
        <p:txBody>
          <a:bodyPr>
            <a:normAutofit/>
          </a:bodyPr>
          <a:lstStyle/>
          <a:p>
            <a:r>
              <a:rPr lang="de-DE" sz="4000" i="1" dirty="0"/>
              <a:t>Many thanks for your attention!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84BFF4D0-C420-4279-9938-85A7ED72F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985" y="4474235"/>
            <a:ext cx="9144000" cy="1655762"/>
          </a:xfrm>
        </p:spPr>
        <p:txBody>
          <a:bodyPr/>
          <a:lstStyle/>
          <a:p>
            <a:r>
              <a:rPr lang="de-DE" dirty="0"/>
              <a:t>Thomas Wobben</a:t>
            </a:r>
          </a:p>
          <a:p>
            <a:r>
              <a:rPr lang="de-DE" dirty="0"/>
              <a:t>European Committee of the Regions</a:t>
            </a:r>
          </a:p>
          <a:p>
            <a:r>
              <a:rPr lang="de-DE" dirty="0">
                <a:hlinkClick r:id="rId2"/>
              </a:rPr>
              <a:t>Thomas.Wobben@CoR.Europa.EU</a:t>
            </a:r>
            <a:r>
              <a:rPr lang="de-DE" dirty="0"/>
              <a:t>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3185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DFF5F9FF-A8EC-45B8-8CE5-43E5D2E770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Some basics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25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67060"/>
          </a:xfrm>
        </p:spPr>
        <p:txBody>
          <a:bodyPr>
            <a:normAutofit/>
          </a:bodyPr>
          <a:lstStyle/>
          <a:p>
            <a:pPr algn="ctr"/>
            <a:r>
              <a:rPr lang="en-GB" sz="3200" b="1" i="1" dirty="0"/>
              <a:t>Specific decision making</a:t>
            </a:r>
            <a:endParaRPr lang="fr-BE" sz="3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669" y="1329010"/>
            <a:ext cx="10515600" cy="492201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fr-BE" b="1" i="1" dirty="0"/>
              <a:t>Article 312 TFEU</a:t>
            </a:r>
          </a:p>
          <a:p>
            <a:pPr marL="0" indent="0">
              <a:lnSpc>
                <a:spcPct val="120000"/>
              </a:lnSpc>
              <a:buNone/>
            </a:pPr>
            <a:endParaRPr lang="fr-BE" i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1. The </a:t>
            </a:r>
            <a:r>
              <a:rPr lang="en-US" b="1" dirty="0"/>
              <a:t>multiannual financial framework </a:t>
            </a:r>
            <a:r>
              <a:rPr lang="en-US" dirty="0"/>
              <a:t>shall ensure that Union expenditure develops in an orderly manner and within the limits of its own resources.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It shall be established for a period of at least five years. The annual budget of the Union shall comply with the multiannual financial framework.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2. The Council, acting in accordance with a special legislative procedure, shall adopt a regulation laying down the multiannual financial framework.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i="1" dirty="0"/>
              <a:t>The </a:t>
            </a:r>
            <a:r>
              <a:rPr lang="en-US" b="1" i="1" u="sng" dirty="0"/>
              <a:t>Council shall act unanimously </a:t>
            </a:r>
            <a:r>
              <a:rPr lang="en-US" b="1" i="1" dirty="0"/>
              <a:t>after obtaining </a:t>
            </a:r>
            <a:r>
              <a:rPr lang="en-US" b="1" i="1" u="sng" dirty="0"/>
              <a:t>the consent of the European Parliament</a:t>
            </a:r>
            <a:r>
              <a:rPr lang="en-US" b="1" i="1" dirty="0"/>
              <a:t>, which shall be given by a majority of its component members</a:t>
            </a:r>
            <a:r>
              <a:rPr lang="en-US" i="1" dirty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…..</a:t>
            </a:r>
            <a:br>
              <a:rPr lang="en-US" dirty="0"/>
            </a:br>
            <a:endParaRPr lang="en-GB" i="1" dirty="0"/>
          </a:p>
          <a:p>
            <a:pPr marL="0" indent="0">
              <a:buNone/>
            </a:pPr>
            <a:endParaRPr lang="fr-BE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7C4F84B-6443-48CF-A43B-736AA9D6A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2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5"/>
          </a:xfrm>
        </p:spPr>
        <p:txBody>
          <a:bodyPr>
            <a:normAutofit/>
          </a:bodyPr>
          <a:lstStyle/>
          <a:p>
            <a:pPr algn="ctr"/>
            <a:r>
              <a:rPr lang="en-GB" sz="3200" b="1" i="1" dirty="0"/>
              <a:t>Current prices or fixed prices!</a:t>
            </a:r>
            <a:endParaRPr lang="fr-BE" sz="3200" b="1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572" y="1501666"/>
            <a:ext cx="5280930" cy="472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35" y="1442545"/>
            <a:ext cx="5285642" cy="484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10076794" y="3050628"/>
            <a:ext cx="1537138" cy="2995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Oval 7"/>
          <p:cNvSpPr/>
          <p:nvPr/>
        </p:nvSpPr>
        <p:spPr>
          <a:xfrm>
            <a:off x="10076794" y="5105401"/>
            <a:ext cx="1537138" cy="2995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val 8"/>
          <p:cNvSpPr/>
          <p:nvPr/>
        </p:nvSpPr>
        <p:spPr>
          <a:xfrm>
            <a:off x="4248807" y="3108435"/>
            <a:ext cx="1537138" cy="2995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Oval 9"/>
          <p:cNvSpPr/>
          <p:nvPr/>
        </p:nvSpPr>
        <p:spPr>
          <a:xfrm>
            <a:off x="4180491" y="5165833"/>
            <a:ext cx="1537138" cy="2995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99837D1D-AFA6-4D2F-8453-F4643155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35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67060"/>
          </a:xfrm>
        </p:spPr>
        <p:txBody>
          <a:bodyPr>
            <a:normAutofit/>
          </a:bodyPr>
          <a:lstStyle/>
          <a:p>
            <a:pPr algn="ctr"/>
            <a:r>
              <a:rPr lang="en-GB" sz="3200" b="1" i="1" dirty="0"/>
              <a:t>Cohesion Policy in current prices – big changes</a:t>
            </a:r>
            <a:endParaRPr lang="fr-BE" sz="3200" b="1" i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567191"/>
              </p:ext>
            </p:extLst>
          </p:nvPr>
        </p:nvGraphicFramePr>
        <p:xfrm>
          <a:off x="551802" y="1623421"/>
          <a:ext cx="11035856" cy="4288841"/>
        </p:xfrm>
        <a:graphic>
          <a:graphicData uri="http://schemas.openxmlformats.org/drawingml/2006/table">
            <a:tbl>
              <a:tblPr/>
              <a:tblGrid>
                <a:gridCol w="9975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54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01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293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602384">
                  <a:extLst>
                    <a:ext uri="{9D8B030D-6E8A-4147-A177-3AD203B41FA5}">
                      <a16:colId xmlns="" xmlns:a16="http://schemas.microsoft.com/office/drawing/2014/main" val="20017"/>
                    </a:ext>
                  </a:extLst>
                </a:gridCol>
              </a:tblGrid>
              <a:tr h="470595"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Year</a:t>
                      </a:r>
                      <a:endParaRPr lang="fr-BE" sz="1200" b="1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2027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1085">
                <a:tc>
                  <a:txBody>
                    <a:bodyPr/>
                    <a:lstStyle/>
                    <a:p>
                      <a:pPr marL="82550" algn="l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Inflator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1,00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1,02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1,04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1,06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1,08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1,10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1,13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1,15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1,17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1,20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1,22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1,24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1,27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1,29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1,32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1,35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1,37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5757">
                <a:tc>
                  <a:txBody>
                    <a:bodyPr/>
                    <a:lstStyle/>
                    <a:p>
                      <a:pPr marL="82550" algn="l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+mn-lt"/>
                          <a:ea typeface="Times New Roman"/>
                        </a:rPr>
                        <a:t>Programming </a:t>
                      </a:r>
                      <a:r>
                        <a:rPr lang="en-GB" sz="1600" b="1" dirty="0" smtClean="0">
                          <a:effectLst/>
                          <a:latin typeface="+mn-lt"/>
                          <a:ea typeface="Times New Roman"/>
                        </a:rPr>
                        <a:t>Period </a:t>
                      </a:r>
                      <a:r>
                        <a:rPr lang="en-GB" sz="1600" b="1" dirty="0">
                          <a:effectLst/>
                          <a:latin typeface="+mn-lt"/>
                          <a:ea typeface="Times New Roman"/>
                        </a:rPr>
                        <a:t>2014-2020</a:t>
                      </a:r>
                      <a:endParaRPr lang="fr-BE" sz="16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82550" marR="0" indent="0" algn="ctr" defTabSz="914400" rtl="0" eaLnBrk="1" fontAlgn="b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Programming </a:t>
                      </a:r>
                      <a:r>
                        <a:rPr lang="en-GB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Period 2021-2028</a:t>
                      </a: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3191">
                <a:tc>
                  <a:txBody>
                    <a:bodyPr/>
                    <a:lstStyle/>
                    <a:p>
                      <a:pPr marL="82550" algn="l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Cohesion</a:t>
                      </a: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 Policy allocation (2011)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34,10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55,72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46,04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47,58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48,03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48,51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48,92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46,9</a:t>
                      </a: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fr-BE" sz="1200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9345">
                <a:tc>
                  <a:txBody>
                    <a:bodyPr/>
                    <a:lstStyle/>
                    <a:p>
                      <a:pPr marL="82550" algn="l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 (2011)</a:t>
                      </a:r>
                      <a:endParaRPr lang="fr-BE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328,9</a:t>
                      </a:r>
                      <a:endParaRPr lang="fr-BE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328,9</a:t>
                      </a:r>
                      <a:endParaRPr lang="fr-BE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60115">
                <a:tc>
                  <a:txBody>
                    <a:bodyPr/>
                    <a:lstStyle/>
                    <a:p>
                      <a:pPr marL="82550" algn="l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Cohesion Policy allocation (current prices) </a:t>
                      </a:r>
                      <a:endParaRPr lang="fr-B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fr-B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fr-BE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36,19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60,30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50,83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53,58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55,18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56,84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58,47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57,51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58,66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59,83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61,03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62,25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63,50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64,77</a:t>
                      </a:r>
                      <a:endParaRPr lang="fr-BE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6268">
                <a:tc>
                  <a:txBody>
                    <a:bodyPr/>
                    <a:lstStyle/>
                    <a:p>
                      <a:pPr marL="82550" algn="l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GB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Total (current prices)</a:t>
                      </a:r>
                      <a:endParaRPr lang="fr-BE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0"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371,4</a:t>
                      </a:r>
                      <a:endParaRPr lang="fr-BE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fr-BE" sz="1200" b="1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fr-BE" sz="1200" b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427,5</a:t>
                      </a:r>
                      <a:endParaRPr lang="fr-BE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6676697" y="3854669"/>
            <a:ext cx="780393" cy="5439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Oval 7"/>
          <p:cNvSpPr/>
          <p:nvPr/>
        </p:nvSpPr>
        <p:spPr>
          <a:xfrm>
            <a:off x="6676696" y="5410200"/>
            <a:ext cx="780393" cy="5439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Oval 8"/>
          <p:cNvSpPr/>
          <p:nvPr/>
        </p:nvSpPr>
        <p:spPr>
          <a:xfrm>
            <a:off x="10872952" y="3857296"/>
            <a:ext cx="780393" cy="5439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Oval 9"/>
          <p:cNvSpPr/>
          <p:nvPr/>
        </p:nvSpPr>
        <p:spPr>
          <a:xfrm>
            <a:off x="10872952" y="5410200"/>
            <a:ext cx="780393" cy="54391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A4806347-37BE-499C-A22F-7F79281A7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34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0275" y="963842"/>
            <a:ext cx="2266950" cy="793640"/>
          </a:xfrm>
        </p:spPr>
        <p:txBody>
          <a:bodyPr>
            <a:noAutofit/>
          </a:bodyPr>
          <a:lstStyle/>
          <a:p>
            <a:pPr algn="ctr"/>
            <a:r>
              <a:rPr lang="en-GB" sz="3200" b="1" i="1" dirty="0"/>
              <a:t>What is in the EU budget and what is out?</a:t>
            </a:r>
            <a:endParaRPr lang="fr-BE" sz="3200" b="1" i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8" y="142149"/>
            <a:ext cx="9572893" cy="657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B8E20B9-04E1-4B8A-B500-A777F4433D20}"/>
              </a:ext>
            </a:extLst>
          </p:cNvPr>
          <p:cNvSpPr txBox="1"/>
          <p:nvPr/>
        </p:nvSpPr>
        <p:spPr>
          <a:xfrm flipH="1">
            <a:off x="10069285" y="2775857"/>
            <a:ext cx="1823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Transparency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Role of the 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Pressure on the overall Budget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B58B877-6D82-4310-82B4-A403FF91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0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025524"/>
          </a:xfrm>
        </p:spPr>
        <p:txBody>
          <a:bodyPr>
            <a:normAutofit/>
          </a:bodyPr>
          <a:lstStyle/>
          <a:p>
            <a:pPr algn="ctr"/>
            <a:r>
              <a:rPr lang="en-GB" sz="3200" b="1" i="1" dirty="0" smtClean="0"/>
              <a:t>We </a:t>
            </a:r>
            <a:r>
              <a:rPr lang="en-GB" sz="3200" b="1" i="1" dirty="0"/>
              <a:t>are all winners</a:t>
            </a:r>
            <a:endParaRPr lang="fr-BE" sz="32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342BC-73AD-1540-AC70-9A1C73966252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549348"/>
              </p:ext>
            </p:extLst>
          </p:nvPr>
        </p:nvGraphicFramePr>
        <p:xfrm>
          <a:off x="838200" y="1390650"/>
          <a:ext cx="10515600" cy="4786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938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952031A9-4AF1-49C0-885F-0BF8F7880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938792"/>
            <a:ext cx="10363200" cy="2387600"/>
          </a:xfrm>
        </p:spPr>
        <p:txBody>
          <a:bodyPr/>
          <a:lstStyle/>
          <a:p>
            <a:r>
              <a:rPr lang="de-DE" dirty="0"/>
              <a:t>Plans of the European Commission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909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635</Words>
  <Application>Microsoft Office PowerPoint</Application>
  <PresentationFormat>Custom</PresentationFormat>
  <Paragraphs>246</Paragraphs>
  <Slides>26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Thème Office</vt:lpstr>
      <vt:lpstr>Document</vt:lpstr>
      <vt:lpstr> State of play of the debate on the Multi-Annual Financial Framework  Presentation for the ALDE Group meeting 22.03.2018 Thomas Wobben</vt:lpstr>
      <vt:lpstr>Overview</vt:lpstr>
      <vt:lpstr>Some basics</vt:lpstr>
      <vt:lpstr>Specific decision making</vt:lpstr>
      <vt:lpstr>Current prices or fixed prices!</vt:lpstr>
      <vt:lpstr>Cohesion Policy in current prices – big changes</vt:lpstr>
      <vt:lpstr>What is in the EU budget and what is out?</vt:lpstr>
      <vt:lpstr>We are all winners</vt:lpstr>
      <vt:lpstr>Plans of the European Commission</vt:lpstr>
      <vt:lpstr>State of  play – Timetable within the Commission</vt:lpstr>
      <vt:lpstr>Proposal of the European Commission 14.02.2018</vt:lpstr>
      <vt:lpstr>New structure of the EU Programmes</vt:lpstr>
      <vt:lpstr>PowerPoint Presentation</vt:lpstr>
      <vt:lpstr>Not all that‘s  in Cohesion Policy is Cohesion Policy:  Problem of top slicing Cohesion Policy</vt:lpstr>
      <vt:lpstr>PowerPoint Presentation</vt:lpstr>
      <vt:lpstr>Different scenarios (Bruegel)</vt:lpstr>
      <vt:lpstr>Agenda of the Council</vt:lpstr>
      <vt:lpstr>Timetable in the Council (Leaders Agenda)</vt:lpstr>
      <vt:lpstr>Results of the Leaders debate</vt:lpstr>
      <vt:lpstr>Timetable of the  European Parliament</vt:lpstr>
      <vt:lpstr>Next steps within the European Parliament</vt:lpstr>
      <vt:lpstr>Key messages from the Olbrycht/Thomas report about the next MFF*</vt:lpstr>
      <vt:lpstr>... and the CoR?</vt:lpstr>
      <vt:lpstr>PowerPoint Presentation</vt:lpstr>
      <vt:lpstr>Timetable within the CoR (indicative)</vt:lpstr>
      <vt:lpstr>Many thanks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Network of  EU policy implementation</dc:title>
  <dc:creator>Thomas Wobben</dc:creator>
  <cp:lastModifiedBy>Thomas Wobben</cp:lastModifiedBy>
  <cp:revision>66</cp:revision>
  <cp:lastPrinted>2018-01-08T07:50:06Z</cp:lastPrinted>
  <dcterms:created xsi:type="dcterms:W3CDTF">2018-01-07T08:29:50Z</dcterms:created>
  <dcterms:modified xsi:type="dcterms:W3CDTF">2018-03-22T07:19:17Z</dcterms:modified>
</cp:coreProperties>
</file>